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147470037" r:id="rId5"/>
    <p:sldId id="2147470038" r:id="rId6"/>
    <p:sldId id="2147470034" r:id="rId7"/>
    <p:sldId id="2147470049" r:id="rId8"/>
    <p:sldId id="2147470053" r:id="rId9"/>
    <p:sldId id="2147470055" r:id="rId10"/>
    <p:sldId id="2147470056" r:id="rId11"/>
    <p:sldId id="2147470057" r:id="rId12"/>
    <p:sldId id="2147470059" r:id="rId13"/>
    <p:sldId id="2147470061" r:id="rId14"/>
    <p:sldId id="2147470058" r:id="rId15"/>
    <p:sldId id="2147470054" r:id="rId16"/>
    <p:sldId id="2147470062" r:id="rId17"/>
    <p:sldId id="2147470063" r:id="rId18"/>
    <p:sldId id="2147470064" r:id="rId19"/>
    <p:sldId id="21474700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F52"/>
    <a:srgbClr val="ED7D3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68C8AD-CCB5-4748-BA73-FED199F8A0A4}" v="1" dt="2024-05-10T08:57:10.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5" autoAdjust="0"/>
    <p:restoredTop sz="94660"/>
  </p:normalViewPr>
  <p:slideViewPr>
    <p:cSldViewPr snapToGrid="0">
      <p:cViewPr varScale="1">
        <p:scale>
          <a:sx n="95" d="100"/>
          <a:sy n="95" d="100"/>
        </p:scale>
        <p:origin x="1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C8840-EA7C-4428-9ABA-F81F6C5496E7}" type="datetimeFigureOut">
              <a:t>6/4/2026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8D0CC0-B9BD-4735-B101-2679B94E0E78}" type="slidenum">
              <a:t>‹#›</a:t>
            </a:fld>
            <a:endParaRPr lang="en-US"/>
          </a:p>
        </p:txBody>
      </p:sp>
    </p:spTree>
    <p:extLst>
      <p:ext uri="{BB962C8B-B14F-4D97-AF65-F5344CB8AC3E}">
        <p14:creationId xmlns:p14="http://schemas.microsoft.com/office/powerpoint/2010/main" val="801659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9267-289A-B3E3-435B-A0587201F05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2B20CA-CA23-9496-9F1A-0BA11F28C00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AAD233-ED03-57A2-8DAF-70B731448F3C}"/>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04/06/2026</a:t>
            </a:fld>
            <a:endParaRPr lang="en-GB"/>
          </a:p>
        </p:txBody>
      </p:sp>
      <p:sp>
        <p:nvSpPr>
          <p:cNvPr id="5" name="Footer Placeholder 4">
            <a:extLst>
              <a:ext uri="{FF2B5EF4-FFF2-40B4-BE49-F238E27FC236}">
                <a16:creationId xmlns:a16="http://schemas.microsoft.com/office/drawing/2014/main" id="{04C579CA-E59F-5D79-8DF7-9C4C4706B98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8EDBAFB-D260-1179-EF69-7B19EA443F59}"/>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72696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CCA8-BC7C-06E5-EB79-C6C2CBA5F6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873CF3-1D4D-084E-3000-2BF92DFAC57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F73D40-8B74-3538-6F55-7D3A349D69AA}"/>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04/06/2026</a:t>
            </a:fld>
            <a:endParaRPr lang="en-GB"/>
          </a:p>
        </p:txBody>
      </p:sp>
      <p:sp>
        <p:nvSpPr>
          <p:cNvPr id="5" name="Footer Placeholder 4">
            <a:extLst>
              <a:ext uri="{FF2B5EF4-FFF2-40B4-BE49-F238E27FC236}">
                <a16:creationId xmlns:a16="http://schemas.microsoft.com/office/drawing/2014/main" id="{0A61F6CC-AD10-A581-686D-7CD0CACF9F6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6DC3042-03AA-E956-2FBB-0E0EA09B4AC4}"/>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173557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54A4D0-B2FA-F53B-CAE5-FAD43339147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CB13ED-D9C3-2608-2E8D-90D9BF1D04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246850-3449-409B-8DDB-387833664219}"/>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04/06/2026</a:t>
            </a:fld>
            <a:endParaRPr lang="en-GB"/>
          </a:p>
        </p:txBody>
      </p:sp>
      <p:sp>
        <p:nvSpPr>
          <p:cNvPr id="5" name="Footer Placeholder 4">
            <a:extLst>
              <a:ext uri="{FF2B5EF4-FFF2-40B4-BE49-F238E27FC236}">
                <a16:creationId xmlns:a16="http://schemas.microsoft.com/office/drawing/2014/main" id="{53074DB9-C800-58CC-FA18-93AC942BA4E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84F8846-450E-D181-74E8-0EA749117A24}"/>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56205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706F-9B59-8087-A793-CB2101D58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CEFE6C-275F-93CE-2F71-4C8E72A349A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18A5AD-6740-3657-05F4-71DF06ECCFF3}"/>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04/06/2026</a:t>
            </a:fld>
            <a:endParaRPr lang="en-GB"/>
          </a:p>
        </p:txBody>
      </p:sp>
      <p:sp>
        <p:nvSpPr>
          <p:cNvPr id="5" name="Footer Placeholder 4">
            <a:extLst>
              <a:ext uri="{FF2B5EF4-FFF2-40B4-BE49-F238E27FC236}">
                <a16:creationId xmlns:a16="http://schemas.microsoft.com/office/drawing/2014/main" id="{7B6DE81F-20A5-3FC7-88A1-CC0AE941BC9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D1A9468-C62B-7F21-84D2-7BBFC2708432}"/>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1159371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E4DB9-9257-0953-2598-8ABCA56F07B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0BA570-92CD-DBA0-D305-6A5BD50224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77D9C3-5143-B884-D2A5-EC42718A10AF}"/>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04/06/2026</a:t>
            </a:fld>
            <a:endParaRPr lang="en-GB"/>
          </a:p>
        </p:txBody>
      </p:sp>
      <p:sp>
        <p:nvSpPr>
          <p:cNvPr id="5" name="Footer Placeholder 4">
            <a:extLst>
              <a:ext uri="{FF2B5EF4-FFF2-40B4-BE49-F238E27FC236}">
                <a16:creationId xmlns:a16="http://schemas.microsoft.com/office/drawing/2014/main" id="{6473C95A-D6AE-D965-6191-F72B319D40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67497EB-E1E4-051F-B458-6E9BF0E585C6}"/>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358199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CB3F-9C4D-FA70-C95F-EB107FEAC3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368818-B676-1BED-71F3-D61618B48CC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62FB1C-0458-69EA-3744-E9427DAC63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F5A471-8B17-73F1-5072-55933E71B40C}"/>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04/06/2026</a:t>
            </a:fld>
            <a:endParaRPr lang="en-GB"/>
          </a:p>
        </p:txBody>
      </p:sp>
      <p:sp>
        <p:nvSpPr>
          <p:cNvPr id="6" name="Footer Placeholder 5">
            <a:extLst>
              <a:ext uri="{FF2B5EF4-FFF2-40B4-BE49-F238E27FC236}">
                <a16:creationId xmlns:a16="http://schemas.microsoft.com/office/drawing/2014/main" id="{417C2768-8315-134F-9140-8A0DC231FE1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7F3EADE-A212-397E-54B0-29C8D640D782}"/>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308353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8CE8-9DC7-D45C-FD8C-8CA0B24EB44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671F63-A053-2301-2E56-DF309EB59A1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4752A5-ECA7-2CC4-8D61-1704A68048E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547197-5030-95BC-93B2-0591D19E268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AD8A6-463A-4794-79EA-BE1D29D81D8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376F36-DFA2-8475-3C6D-16CC380F2432}"/>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04/06/2026</a:t>
            </a:fld>
            <a:endParaRPr lang="en-GB"/>
          </a:p>
        </p:txBody>
      </p:sp>
      <p:sp>
        <p:nvSpPr>
          <p:cNvPr id="8" name="Footer Placeholder 7">
            <a:extLst>
              <a:ext uri="{FF2B5EF4-FFF2-40B4-BE49-F238E27FC236}">
                <a16:creationId xmlns:a16="http://schemas.microsoft.com/office/drawing/2014/main" id="{473085EB-BF3C-C322-A4D7-0F094BD3B4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7C6AF8DB-CD58-CB9A-F930-C41666C2B59A}"/>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61091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76F8-2BBB-3411-725A-4D87B17BF2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391E240-B142-2E5B-C40D-C7E528AE107D}"/>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04/06/2026</a:t>
            </a:fld>
            <a:endParaRPr lang="en-GB"/>
          </a:p>
        </p:txBody>
      </p:sp>
      <p:sp>
        <p:nvSpPr>
          <p:cNvPr id="4" name="Footer Placeholder 3">
            <a:extLst>
              <a:ext uri="{FF2B5EF4-FFF2-40B4-BE49-F238E27FC236}">
                <a16:creationId xmlns:a16="http://schemas.microsoft.com/office/drawing/2014/main" id="{EB85CDB3-2CE7-BF26-EE5E-31AED6CE454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CC73826-C398-93DD-474F-561DB9CCEE22}"/>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47887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B47E9E-7AFF-0694-FC29-A15E10DC2883}"/>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04/06/2026</a:t>
            </a:fld>
            <a:endParaRPr lang="en-GB"/>
          </a:p>
        </p:txBody>
      </p:sp>
      <p:sp>
        <p:nvSpPr>
          <p:cNvPr id="3" name="Footer Placeholder 2">
            <a:extLst>
              <a:ext uri="{FF2B5EF4-FFF2-40B4-BE49-F238E27FC236}">
                <a16:creationId xmlns:a16="http://schemas.microsoft.com/office/drawing/2014/main" id="{55A4388A-EE02-C6F8-1D08-E728ED26C99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8D4B595-9430-0453-E8D5-3086B699F9D6}"/>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81272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39A5-DFC9-B347-60FF-CD6C62C55B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99885F-A441-E970-DD39-544274BAA2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2E114F-C001-0825-A6DE-7D993BC91B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D47DD-4A3A-A1F6-78FF-4D1174793769}"/>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04/06/2026</a:t>
            </a:fld>
            <a:endParaRPr lang="en-GB"/>
          </a:p>
        </p:txBody>
      </p:sp>
      <p:sp>
        <p:nvSpPr>
          <p:cNvPr id="6" name="Footer Placeholder 5">
            <a:extLst>
              <a:ext uri="{FF2B5EF4-FFF2-40B4-BE49-F238E27FC236}">
                <a16:creationId xmlns:a16="http://schemas.microsoft.com/office/drawing/2014/main" id="{332A1316-C175-14D2-3C46-5ACAFFCBBE7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5C749F6-AE4B-01F8-1E2F-FF1623B58049}"/>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3434267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3B38-8DDB-0143-34A5-81ECA0DC66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86456FC-6069-EB15-3F93-B5A54984B3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6A1BD0-ACD0-52F3-B619-6AB193B06D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6C859B-0C0A-1737-6686-CCEA3CB18733}"/>
              </a:ext>
            </a:extLst>
          </p:cNvPr>
          <p:cNvSpPr>
            <a:spLocks noGrp="1"/>
          </p:cNvSpPr>
          <p:nvPr>
            <p:ph type="dt" sz="half" idx="10"/>
          </p:nvPr>
        </p:nvSpPr>
        <p:spPr>
          <a:xfrm>
            <a:off x="838200" y="6356350"/>
            <a:ext cx="2743200" cy="365125"/>
          </a:xfrm>
          <a:prstGeom prst="rect">
            <a:avLst/>
          </a:prstGeom>
        </p:spPr>
        <p:txBody>
          <a:bodyPr/>
          <a:lstStyle/>
          <a:p>
            <a:fld id="{D26EF45E-64C9-49AB-BDD3-FFAFF1A93D68}" type="datetimeFigureOut">
              <a:rPr lang="en-GB" smtClean="0"/>
              <a:t>04/06/2026</a:t>
            </a:fld>
            <a:endParaRPr lang="en-GB"/>
          </a:p>
        </p:txBody>
      </p:sp>
      <p:sp>
        <p:nvSpPr>
          <p:cNvPr id="6" name="Footer Placeholder 5">
            <a:extLst>
              <a:ext uri="{FF2B5EF4-FFF2-40B4-BE49-F238E27FC236}">
                <a16:creationId xmlns:a16="http://schemas.microsoft.com/office/drawing/2014/main" id="{E09AC387-B270-6F4E-E97C-BB0575CB765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C016DC1-F827-17F6-B734-35267AD6B591}"/>
              </a:ext>
            </a:extLst>
          </p:cNvPr>
          <p:cNvSpPr>
            <a:spLocks noGrp="1"/>
          </p:cNvSpPr>
          <p:nvPr>
            <p:ph type="sldNum" sz="quarter" idx="12"/>
          </p:nvPr>
        </p:nvSpPr>
        <p:spPr>
          <a:xfrm>
            <a:off x="8610600" y="6356350"/>
            <a:ext cx="2743200" cy="365125"/>
          </a:xfrm>
          <a:prstGeom prst="rect">
            <a:avLst/>
          </a:prstGeom>
        </p:spPr>
        <p:txBody>
          <a:bodyPr/>
          <a:lstStyle/>
          <a:p>
            <a:fld id="{796B7D23-173C-4DF9-BA0E-F7118FDA973B}" type="slidenum">
              <a:rPr lang="en-GB" smtClean="0"/>
              <a:t>‹#›</a:t>
            </a:fld>
            <a:endParaRPr lang="en-GB"/>
          </a:p>
        </p:txBody>
      </p:sp>
    </p:spTree>
    <p:extLst>
      <p:ext uri="{BB962C8B-B14F-4D97-AF65-F5344CB8AC3E}">
        <p14:creationId xmlns:p14="http://schemas.microsoft.com/office/powerpoint/2010/main" val="92738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F3F5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10B8D82-D75B-74D6-86B4-8FE3262378D3}"/>
              </a:ext>
            </a:extLst>
          </p:cNvPr>
          <p:cNvSpPr txBox="1"/>
          <p:nvPr>
            <p:extLst>
              <p:ext uri="{1162E1C5-73C7-4A58-AE30-91384D911F3F}">
                <p184:classification xmlns:p184="http://schemas.microsoft.com/office/powerpoint/2018/4/main" val="ftr"/>
              </p:ext>
            </p:extLst>
          </p:nvPr>
        </p:nvSpPr>
        <p:spPr>
          <a:xfrm>
            <a:off x="11495088" y="6545580"/>
            <a:ext cx="528637"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Confidential</a:t>
            </a:r>
          </a:p>
        </p:txBody>
      </p:sp>
      <p:pic>
        <p:nvPicPr>
          <p:cNvPr id="9" name="Picture 8" descr="A screenshot of a computer&#10;&#10;Description automatically generated">
            <a:extLst>
              <a:ext uri="{FF2B5EF4-FFF2-40B4-BE49-F238E27FC236}">
                <a16:creationId xmlns:a16="http://schemas.microsoft.com/office/drawing/2014/main" id="{D0E2FEFC-A7D4-3894-57AB-D10CAA0CD3B7}"/>
              </a:ext>
            </a:extLst>
          </p:cNvPr>
          <p:cNvPicPr>
            <a:picLocks noChangeAspect="1"/>
          </p:cNvPicPr>
          <p:nvPr userDrawn="1"/>
        </p:nvPicPr>
        <p:blipFill rotWithShape="1">
          <a:blip r:embed="rId13">
            <a:clrChange>
              <a:clrFrom>
                <a:srgbClr val="2F3F52"/>
              </a:clrFrom>
              <a:clrTo>
                <a:srgbClr val="2F3F52">
                  <a:alpha val="0"/>
                </a:srgbClr>
              </a:clrTo>
            </a:clrChange>
            <a:extLst>
              <a:ext uri="{28A0092B-C50C-407E-A947-70E740481C1C}">
                <a14:useLocalDpi xmlns:a14="http://schemas.microsoft.com/office/drawing/2010/main" val="0"/>
              </a:ext>
            </a:extLst>
          </a:blip>
          <a:srcRect l="1250" t="6681" r="83906" b="88568"/>
          <a:stretch/>
        </p:blipFill>
        <p:spPr>
          <a:xfrm>
            <a:off x="10074322" y="136525"/>
            <a:ext cx="2147248" cy="384244"/>
          </a:xfrm>
          <a:prstGeom prst="rect">
            <a:avLst/>
          </a:prstGeom>
        </p:spPr>
      </p:pic>
      <p:pic>
        <p:nvPicPr>
          <p:cNvPr id="10" name="Picture 9">
            <a:extLst>
              <a:ext uri="{FF2B5EF4-FFF2-40B4-BE49-F238E27FC236}">
                <a16:creationId xmlns:a16="http://schemas.microsoft.com/office/drawing/2014/main" id="{8776EA16-842D-384C-55F8-41529CD671BB}"/>
              </a:ext>
            </a:extLst>
          </p:cNvPr>
          <p:cNvPicPr>
            <a:picLocks noChangeAspect="1"/>
          </p:cNvPicPr>
          <p:nvPr userDrawn="1"/>
        </p:nvPicPr>
        <p:blipFill rotWithShape="1">
          <a:blip r:embed="rId14">
            <a:clrChange>
              <a:clrFrom>
                <a:srgbClr val="FFFFFF"/>
              </a:clrFrom>
              <a:clrTo>
                <a:srgbClr val="FFFFFF">
                  <a:alpha val="0"/>
                </a:srgbClr>
              </a:clrTo>
            </a:clrChange>
            <a:alphaModFix amt="6000"/>
          </a:blip>
          <a:srcRect l="5496" b="20788"/>
          <a:stretch/>
        </p:blipFill>
        <p:spPr>
          <a:xfrm>
            <a:off x="-1" y="2708296"/>
            <a:ext cx="4635789" cy="4149704"/>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577016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BF7B-E1BC-7E69-382F-B7C33B1E80E8}"/>
              </a:ext>
            </a:extLst>
          </p:cNvPr>
          <p:cNvSpPr>
            <a:spLocks noGrp="1"/>
          </p:cNvSpPr>
          <p:nvPr>
            <p:ph type="ctrTitle"/>
          </p:nvPr>
        </p:nvSpPr>
        <p:spPr/>
        <p:txBody>
          <a:bodyPr lIns="91440" tIns="45720" rIns="91440" bIns="45720" anchor="b"/>
          <a:lstStyle/>
          <a:p>
            <a:pPr algn="l"/>
            <a:r>
              <a:rPr lang="en-GB" dirty="0">
                <a:solidFill>
                  <a:schemeClr val="bg1"/>
                </a:solidFill>
              </a:rPr>
              <a:t>User Guide Multi Factor Authentication (MFA)</a:t>
            </a:r>
          </a:p>
        </p:txBody>
      </p:sp>
      <p:sp>
        <p:nvSpPr>
          <p:cNvPr id="3" name="Subtitle 2">
            <a:extLst>
              <a:ext uri="{FF2B5EF4-FFF2-40B4-BE49-F238E27FC236}">
                <a16:creationId xmlns:a16="http://schemas.microsoft.com/office/drawing/2014/main" id="{91802328-F332-8F56-DE04-66AC2A7818C0}"/>
              </a:ext>
            </a:extLst>
          </p:cNvPr>
          <p:cNvSpPr>
            <a:spLocks noGrp="1"/>
          </p:cNvSpPr>
          <p:nvPr>
            <p:ph type="subTitle" idx="1"/>
          </p:nvPr>
        </p:nvSpPr>
        <p:spPr>
          <a:xfrm>
            <a:off x="359343" y="5593246"/>
            <a:ext cx="8552644" cy="952334"/>
          </a:xfrm>
        </p:spPr>
        <p:txBody>
          <a:bodyPr lIns="91440" tIns="45720" rIns="91440" bIns="45720" anchor="t"/>
          <a:lstStyle/>
          <a:p>
            <a:pPr algn="l"/>
            <a:r>
              <a:rPr lang="en-GB" sz="3600" dirty="0">
                <a:solidFill>
                  <a:schemeClr val="bg1"/>
                </a:solidFill>
              </a:rPr>
              <a:t>28</a:t>
            </a:r>
            <a:r>
              <a:rPr lang="en-GB" sz="3600" baseline="30000" dirty="0">
                <a:solidFill>
                  <a:schemeClr val="bg1"/>
                </a:solidFill>
              </a:rPr>
              <a:t>th</a:t>
            </a:r>
            <a:r>
              <a:rPr lang="en-GB" sz="3600" dirty="0">
                <a:solidFill>
                  <a:schemeClr val="bg1"/>
                </a:solidFill>
              </a:rPr>
              <a:t> May  2024</a:t>
            </a:r>
            <a:endParaRPr lang="en-US" dirty="0">
              <a:solidFill>
                <a:schemeClr val="bg1"/>
              </a:solidFill>
            </a:endParaRPr>
          </a:p>
        </p:txBody>
      </p:sp>
      <p:sp>
        <p:nvSpPr>
          <p:cNvPr id="5" name="TextBox 4">
            <a:extLst>
              <a:ext uri="{FF2B5EF4-FFF2-40B4-BE49-F238E27FC236}">
                <a16:creationId xmlns:a16="http://schemas.microsoft.com/office/drawing/2014/main" id="{04666741-1812-5153-07B1-8D268E44B74E}"/>
              </a:ext>
            </a:extLst>
          </p:cNvPr>
          <p:cNvSpPr txBox="1"/>
          <p:nvPr>
            <p:extLst>
              <p:ext uri="{1162E1C5-73C7-4A58-AE30-91384D911F3F}">
                <p184:classification xmlns:p184="http://schemas.microsoft.com/office/powerpoint/2018/4/main" val="ftr"/>
              </p:ext>
            </p:extLst>
          </p:nvPr>
        </p:nvSpPr>
        <p:spPr>
          <a:xfrm>
            <a:off x="11495088" y="6545580"/>
            <a:ext cx="528637"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Confidential</a:t>
            </a:r>
          </a:p>
        </p:txBody>
      </p:sp>
      <p:pic>
        <p:nvPicPr>
          <p:cNvPr id="6" name="Picture 5" descr="A screenshot of a computer&#10;&#10;Description automatically generated">
            <a:extLst>
              <a:ext uri="{FF2B5EF4-FFF2-40B4-BE49-F238E27FC236}">
                <a16:creationId xmlns:a16="http://schemas.microsoft.com/office/drawing/2014/main" id="{8167C7E1-360A-D446-53FA-93A280F6D586}"/>
              </a:ext>
            </a:extLst>
          </p:cNvPr>
          <p:cNvPicPr>
            <a:picLocks noChangeAspect="1"/>
          </p:cNvPicPr>
          <p:nvPr/>
        </p:nvPicPr>
        <p:blipFill rotWithShape="1">
          <a:blip r:embed="rId2">
            <a:clrChange>
              <a:clrFrom>
                <a:srgbClr val="2F3F52"/>
              </a:clrFrom>
              <a:clrTo>
                <a:srgbClr val="2F3F52">
                  <a:alpha val="0"/>
                </a:srgbClr>
              </a:clrTo>
            </a:clrChange>
            <a:extLst>
              <a:ext uri="{28A0092B-C50C-407E-A947-70E740481C1C}">
                <a14:useLocalDpi xmlns:a14="http://schemas.microsoft.com/office/drawing/2010/main" val="0"/>
              </a:ext>
            </a:extLst>
          </a:blip>
          <a:srcRect l="1250" t="6681" r="83906" b="88568"/>
          <a:stretch/>
        </p:blipFill>
        <p:spPr>
          <a:xfrm>
            <a:off x="10074322" y="136525"/>
            <a:ext cx="2147248" cy="384244"/>
          </a:xfrm>
          <a:prstGeom prst="rect">
            <a:avLst/>
          </a:prstGeom>
        </p:spPr>
      </p:pic>
    </p:spTree>
    <p:extLst>
      <p:ext uri="{BB962C8B-B14F-4D97-AF65-F5344CB8AC3E}">
        <p14:creationId xmlns:p14="http://schemas.microsoft.com/office/powerpoint/2010/main" val="65690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CDC9F-6324-D128-9B8A-BB1B26D8894E}"/>
              </a:ext>
            </a:extLst>
          </p:cNvPr>
          <p:cNvSpPr>
            <a:spLocks noGrp="1"/>
          </p:cNvSpPr>
          <p:nvPr>
            <p:ph type="title"/>
          </p:nvPr>
        </p:nvSpPr>
        <p:spPr>
          <a:xfrm>
            <a:off x="306625" y="365125"/>
            <a:ext cx="11047175" cy="1325563"/>
          </a:xfrm>
        </p:spPr>
        <p:txBody>
          <a:bodyPr/>
          <a:lstStyle/>
          <a:p>
            <a:r>
              <a:rPr lang="en-GB" sz="4400" dirty="0">
                <a:solidFill>
                  <a:schemeClr val="accent2">
                    <a:lumMod val="75000"/>
                  </a:schemeClr>
                </a:solidFill>
                <a:latin typeface="+mn-lt"/>
                <a:ea typeface="+mn-ea"/>
                <a:cs typeface="+mn-cs"/>
              </a:rPr>
              <a:t>User next steps: </a:t>
            </a:r>
            <a:endParaRPr lang="en-GB" dirty="0"/>
          </a:p>
        </p:txBody>
      </p:sp>
      <p:sp>
        <p:nvSpPr>
          <p:cNvPr id="3" name="Content Placeholder 2">
            <a:extLst>
              <a:ext uri="{FF2B5EF4-FFF2-40B4-BE49-F238E27FC236}">
                <a16:creationId xmlns:a16="http://schemas.microsoft.com/office/drawing/2014/main" id="{C6BE109B-9D29-3CFB-DEF0-AAB231F9A3A1}"/>
              </a:ext>
            </a:extLst>
          </p:cNvPr>
          <p:cNvSpPr>
            <a:spLocks noGrp="1"/>
          </p:cNvSpPr>
          <p:nvPr>
            <p:ph idx="1"/>
          </p:nvPr>
        </p:nvSpPr>
        <p:spPr>
          <a:xfrm>
            <a:off x="838200" y="1825625"/>
            <a:ext cx="3221182" cy="4351338"/>
          </a:xfrm>
        </p:spPr>
        <p:txBody>
          <a:bodyPr/>
          <a:lstStyle/>
          <a:p>
            <a:pPr marL="0" indent="0">
              <a:buNone/>
            </a:pPr>
            <a:r>
              <a:rPr lang="en-GB" sz="2800" dirty="0">
                <a:solidFill>
                  <a:schemeClr val="bg1"/>
                </a:solidFill>
              </a:rPr>
              <a:t>If the </a:t>
            </a:r>
            <a:r>
              <a:rPr lang="en-GB" dirty="0">
                <a:solidFill>
                  <a:schemeClr val="bg1"/>
                </a:solidFill>
              </a:rPr>
              <a:t>mobile number is correct, t</a:t>
            </a:r>
            <a:r>
              <a:rPr lang="en-GB" sz="2800" dirty="0">
                <a:solidFill>
                  <a:schemeClr val="bg1"/>
                </a:solidFill>
              </a:rPr>
              <a:t>he User will then click ‘Send Verification Code’</a:t>
            </a:r>
          </a:p>
        </p:txBody>
      </p:sp>
      <p:pic>
        <p:nvPicPr>
          <p:cNvPr id="7" name="Picture 6">
            <a:extLst>
              <a:ext uri="{FF2B5EF4-FFF2-40B4-BE49-F238E27FC236}">
                <a16:creationId xmlns:a16="http://schemas.microsoft.com/office/drawing/2014/main" id="{70A635C8-E55F-859C-F570-4587D85FCFC7}"/>
              </a:ext>
            </a:extLst>
          </p:cNvPr>
          <p:cNvPicPr>
            <a:picLocks noChangeAspect="1"/>
          </p:cNvPicPr>
          <p:nvPr/>
        </p:nvPicPr>
        <p:blipFill>
          <a:blip r:embed="rId2"/>
          <a:stretch>
            <a:fillRect/>
          </a:stretch>
        </p:blipFill>
        <p:spPr>
          <a:xfrm>
            <a:off x="5666044" y="1302325"/>
            <a:ext cx="4689162" cy="5045076"/>
          </a:xfrm>
          <a:prstGeom prst="rect">
            <a:avLst/>
          </a:prstGeom>
        </p:spPr>
      </p:pic>
    </p:spTree>
    <p:extLst>
      <p:ext uri="{BB962C8B-B14F-4D97-AF65-F5344CB8AC3E}">
        <p14:creationId xmlns:p14="http://schemas.microsoft.com/office/powerpoint/2010/main" val="348972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 </a:t>
            </a:r>
          </a:p>
        </p:txBody>
      </p:sp>
      <p:sp>
        <p:nvSpPr>
          <p:cNvPr id="5" name="TextBox 4">
            <a:extLst>
              <a:ext uri="{FF2B5EF4-FFF2-40B4-BE49-F238E27FC236}">
                <a16:creationId xmlns:a16="http://schemas.microsoft.com/office/drawing/2014/main" id="{F1F7A57A-D51D-5F06-1087-9AAAFAA6AAF5}"/>
              </a:ext>
            </a:extLst>
          </p:cNvPr>
          <p:cNvSpPr txBox="1"/>
          <p:nvPr/>
        </p:nvSpPr>
        <p:spPr>
          <a:xfrm>
            <a:off x="424968" y="1585301"/>
            <a:ext cx="4053950" cy="3785652"/>
          </a:xfrm>
          <a:prstGeom prst="rect">
            <a:avLst/>
          </a:prstGeom>
          <a:noFill/>
        </p:spPr>
        <p:txBody>
          <a:bodyPr wrap="square">
            <a:spAutoFit/>
          </a:bodyPr>
          <a:lstStyle/>
          <a:p>
            <a:r>
              <a:rPr lang="en-GB" sz="2400" dirty="0">
                <a:solidFill>
                  <a:schemeClr val="bg1"/>
                </a:solidFill>
              </a:rPr>
              <a:t>The User will receive an SMS text from </a:t>
            </a:r>
            <a:r>
              <a:rPr lang="en-GB" sz="2400" dirty="0" err="1">
                <a:solidFill>
                  <a:schemeClr val="bg1"/>
                </a:solidFill>
              </a:rPr>
              <a:t>C.Portal</a:t>
            </a:r>
            <a:r>
              <a:rPr lang="en-GB" sz="2400" dirty="0">
                <a:solidFill>
                  <a:schemeClr val="bg1"/>
                </a:solidFill>
              </a:rPr>
              <a:t> and have 24 hours to validate their mobile number: </a:t>
            </a: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p:txBody>
      </p:sp>
      <p:pic>
        <p:nvPicPr>
          <p:cNvPr id="3" name="Picture 2">
            <a:extLst>
              <a:ext uri="{FF2B5EF4-FFF2-40B4-BE49-F238E27FC236}">
                <a16:creationId xmlns:a16="http://schemas.microsoft.com/office/drawing/2014/main" id="{B3D8E1ED-84BB-FD03-2BC6-57F1FD29E678}"/>
              </a:ext>
            </a:extLst>
          </p:cNvPr>
          <p:cNvPicPr>
            <a:picLocks noChangeAspect="1"/>
          </p:cNvPicPr>
          <p:nvPr/>
        </p:nvPicPr>
        <p:blipFill rotWithShape="1">
          <a:blip r:embed="rId2"/>
          <a:srcRect l="2566" t="18758" r="21947" b="70503"/>
          <a:stretch/>
        </p:blipFill>
        <p:spPr>
          <a:xfrm>
            <a:off x="479750" y="3690453"/>
            <a:ext cx="4725206" cy="1453910"/>
          </a:xfrm>
          <a:prstGeom prst="rect">
            <a:avLst/>
          </a:prstGeom>
        </p:spPr>
      </p:pic>
      <p:sp>
        <p:nvSpPr>
          <p:cNvPr id="8" name="TextBox 7">
            <a:extLst>
              <a:ext uri="{FF2B5EF4-FFF2-40B4-BE49-F238E27FC236}">
                <a16:creationId xmlns:a16="http://schemas.microsoft.com/office/drawing/2014/main" id="{1671BEE4-635B-2D9F-710D-88627E4BF55A}"/>
              </a:ext>
            </a:extLst>
          </p:cNvPr>
          <p:cNvSpPr txBox="1"/>
          <p:nvPr/>
        </p:nvSpPr>
        <p:spPr>
          <a:xfrm>
            <a:off x="5680132" y="751192"/>
            <a:ext cx="5127758" cy="1200329"/>
          </a:xfrm>
          <a:prstGeom prst="rect">
            <a:avLst/>
          </a:prstGeom>
          <a:noFill/>
        </p:spPr>
        <p:txBody>
          <a:bodyPr wrap="square">
            <a:spAutoFit/>
          </a:bodyPr>
          <a:lstStyle/>
          <a:p>
            <a:r>
              <a:rPr lang="en-GB" sz="2400" dirty="0">
                <a:solidFill>
                  <a:schemeClr val="bg1"/>
                </a:solidFill>
              </a:rPr>
              <a:t>After receiving the SMS Token, the user should enter the code and click ‘Verify Code’ </a:t>
            </a:r>
          </a:p>
        </p:txBody>
      </p:sp>
      <p:pic>
        <p:nvPicPr>
          <p:cNvPr id="10" name="Picture 9">
            <a:extLst>
              <a:ext uri="{FF2B5EF4-FFF2-40B4-BE49-F238E27FC236}">
                <a16:creationId xmlns:a16="http://schemas.microsoft.com/office/drawing/2014/main" id="{A2F7521A-6D8D-35E3-8A44-E26A70CCB48E}"/>
              </a:ext>
            </a:extLst>
          </p:cNvPr>
          <p:cNvPicPr>
            <a:picLocks noChangeAspect="1"/>
          </p:cNvPicPr>
          <p:nvPr/>
        </p:nvPicPr>
        <p:blipFill>
          <a:blip r:embed="rId3"/>
          <a:stretch>
            <a:fillRect/>
          </a:stretch>
        </p:blipFill>
        <p:spPr>
          <a:xfrm>
            <a:off x="6687933" y="2155568"/>
            <a:ext cx="3121091" cy="4354259"/>
          </a:xfrm>
          <a:prstGeom prst="rect">
            <a:avLst/>
          </a:prstGeom>
        </p:spPr>
      </p:pic>
    </p:spTree>
    <p:extLst>
      <p:ext uri="{BB962C8B-B14F-4D97-AF65-F5344CB8AC3E}">
        <p14:creationId xmlns:p14="http://schemas.microsoft.com/office/powerpoint/2010/main" val="1062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a:t>
            </a:r>
          </a:p>
        </p:txBody>
      </p:sp>
      <p:sp>
        <p:nvSpPr>
          <p:cNvPr id="6" name="TextBox 5">
            <a:extLst>
              <a:ext uri="{FF2B5EF4-FFF2-40B4-BE49-F238E27FC236}">
                <a16:creationId xmlns:a16="http://schemas.microsoft.com/office/drawing/2014/main" id="{1AA9EDC7-1E21-374B-C74B-4B0BAC9945F8}"/>
              </a:ext>
            </a:extLst>
          </p:cNvPr>
          <p:cNvSpPr txBox="1"/>
          <p:nvPr/>
        </p:nvSpPr>
        <p:spPr>
          <a:xfrm>
            <a:off x="358360" y="1531270"/>
            <a:ext cx="11194330" cy="461665"/>
          </a:xfrm>
          <a:prstGeom prst="rect">
            <a:avLst/>
          </a:prstGeom>
          <a:noFill/>
        </p:spPr>
        <p:txBody>
          <a:bodyPr wrap="square">
            <a:spAutoFit/>
          </a:bodyPr>
          <a:lstStyle/>
          <a:p>
            <a:r>
              <a:rPr lang="en-GB" sz="2400" dirty="0">
                <a:solidFill>
                  <a:schemeClr val="bg1"/>
                </a:solidFill>
              </a:rPr>
              <a:t>Once the code has been verified, the user will need to click ‘Continue’ </a:t>
            </a:r>
            <a:r>
              <a:rPr lang="en-GB" sz="2400" dirty="0"/>
              <a:t>.</a:t>
            </a:r>
            <a:endParaRPr lang="en-GB" sz="2400" dirty="0">
              <a:solidFill>
                <a:schemeClr val="bg1"/>
              </a:solidFill>
            </a:endParaRPr>
          </a:p>
        </p:txBody>
      </p:sp>
      <p:pic>
        <p:nvPicPr>
          <p:cNvPr id="5" name="Picture 4">
            <a:extLst>
              <a:ext uri="{FF2B5EF4-FFF2-40B4-BE49-F238E27FC236}">
                <a16:creationId xmlns:a16="http://schemas.microsoft.com/office/drawing/2014/main" id="{69ED3677-4626-E2BC-C41F-9C98D2002D3F}"/>
              </a:ext>
            </a:extLst>
          </p:cNvPr>
          <p:cNvPicPr>
            <a:picLocks noChangeAspect="1"/>
          </p:cNvPicPr>
          <p:nvPr/>
        </p:nvPicPr>
        <p:blipFill>
          <a:blip r:embed="rId2"/>
          <a:stretch>
            <a:fillRect/>
          </a:stretch>
        </p:blipFill>
        <p:spPr>
          <a:xfrm>
            <a:off x="4153069" y="2141495"/>
            <a:ext cx="3885861" cy="4450945"/>
          </a:xfrm>
          <a:prstGeom prst="rect">
            <a:avLst/>
          </a:prstGeom>
        </p:spPr>
      </p:pic>
    </p:spTree>
    <p:extLst>
      <p:ext uri="{BB962C8B-B14F-4D97-AF65-F5344CB8AC3E}">
        <p14:creationId xmlns:p14="http://schemas.microsoft.com/office/powerpoint/2010/main" val="192939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D417A0-9E74-56CB-69E3-DC345924E409}"/>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Authenticator App:</a:t>
            </a:r>
          </a:p>
        </p:txBody>
      </p:sp>
      <p:sp>
        <p:nvSpPr>
          <p:cNvPr id="5" name="TextBox 4">
            <a:extLst>
              <a:ext uri="{FF2B5EF4-FFF2-40B4-BE49-F238E27FC236}">
                <a16:creationId xmlns:a16="http://schemas.microsoft.com/office/drawing/2014/main" id="{B6D757E8-1010-2AB5-8248-0663465DE13A}"/>
              </a:ext>
            </a:extLst>
          </p:cNvPr>
          <p:cNvSpPr txBox="1"/>
          <p:nvPr/>
        </p:nvSpPr>
        <p:spPr>
          <a:xfrm>
            <a:off x="424968" y="1585301"/>
            <a:ext cx="4053950" cy="3785652"/>
          </a:xfrm>
          <a:prstGeom prst="rect">
            <a:avLst/>
          </a:prstGeom>
          <a:noFill/>
        </p:spPr>
        <p:txBody>
          <a:bodyPr wrap="square">
            <a:spAutoFit/>
          </a:bodyPr>
          <a:lstStyle/>
          <a:p>
            <a:r>
              <a:rPr lang="en-GB" sz="2400" dirty="0">
                <a:solidFill>
                  <a:schemeClr val="bg1"/>
                </a:solidFill>
              </a:rPr>
              <a:t>Once you have set up your password, you will be given the option to log in using email MFA, or the Authenticator app on your mobile phone.</a:t>
            </a: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p:txBody>
      </p:sp>
      <p:pic>
        <p:nvPicPr>
          <p:cNvPr id="6" name="Picture 5" descr="The image displays a ClaimsPortal interface with options for selecting a preferred MFA method, including Authenticator App and Email.&#10;&#10;AI-generated content may be incorrect.">
            <a:extLst>
              <a:ext uri="{FF2B5EF4-FFF2-40B4-BE49-F238E27FC236}">
                <a16:creationId xmlns:a16="http://schemas.microsoft.com/office/drawing/2014/main" id="{E17AD480-4872-40DA-734F-CBB8AA1F50E2}"/>
              </a:ext>
            </a:extLst>
          </p:cNvPr>
          <p:cNvPicPr>
            <a:picLocks noChangeAspect="1"/>
          </p:cNvPicPr>
          <p:nvPr/>
        </p:nvPicPr>
        <p:blipFill>
          <a:blip r:embed="rId2"/>
          <a:stretch>
            <a:fillRect/>
          </a:stretch>
        </p:blipFill>
        <p:spPr>
          <a:xfrm>
            <a:off x="5490884" y="1585301"/>
            <a:ext cx="5016500" cy="4476750"/>
          </a:xfrm>
          <a:prstGeom prst="rect">
            <a:avLst/>
          </a:prstGeom>
        </p:spPr>
      </p:pic>
    </p:spTree>
    <p:extLst>
      <p:ext uri="{BB962C8B-B14F-4D97-AF65-F5344CB8AC3E}">
        <p14:creationId xmlns:p14="http://schemas.microsoft.com/office/powerpoint/2010/main" val="56278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08DE676-6B48-6E51-E400-133AA80FADF5}"/>
              </a:ext>
            </a:extLst>
          </p:cNvPr>
          <p:cNvSpPr txBox="1">
            <a:spLocks/>
          </p:cNvSpPr>
          <p:nvPr/>
        </p:nvSpPr>
        <p:spPr>
          <a:xfrm>
            <a:off x="292290" y="515250"/>
            <a:ext cx="10515600" cy="75247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2">
                    <a:lumMod val="75000"/>
                  </a:schemeClr>
                </a:solidFill>
                <a:latin typeface="+mn-lt"/>
                <a:ea typeface="+mn-ea"/>
                <a:cs typeface="+mn-cs"/>
              </a:rPr>
              <a:t>Authenticator App:</a:t>
            </a:r>
          </a:p>
        </p:txBody>
      </p:sp>
      <p:sp>
        <p:nvSpPr>
          <p:cNvPr id="5" name="TextBox 4">
            <a:extLst>
              <a:ext uri="{FF2B5EF4-FFF2-40B4-BE49-F238E27FC236}">
                <a16:creationId xmlns:a16="http://schemas.microsoft.com/office/drawing/2014/main" id="{F6C480DD-2C08-2D13-418B-58A899B582B3}"/>
              </a:ext>
            </a:extLst>
          </p:cNvPr>
          <p:cNvSpPr txBox="1"/>
          <p:nvPr/>
        </p:nvSpPr>
        <p:spPr>
          <a:xfrm>
            <a:off x="424968" y="1585301"/>
            <a:ext cx="4053950" cy="3416320"/>
          </a:xfrm>
          <a:prstGeom prst="rect">
            <a:avLst/>
          </a:prstGeom>
          <a:noFill/>
        </p:spPr>
        <p:txBody>
          <a:bodyPr wrap="square">
            <a:spAutoFit/>
          </a:bodyPr>
          <a:lstStyle/>
          <a:p>
            <a:r>
              <a:rPr lang="en-GB" sz="2400" dirty="0">
                <a:solidFill>
                  <a:schemeClr val="bg1"/>
                </a:solidFill>
              </a:rPr>
              <a:t>If you select the Authenticator app for the first time, a QR code will be generated, which you will need to scan on 'Microsoft Authenticator' </a:t>
            </a: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a:p>
            <a:endParaRPr lang="en-GB" sz="2400" dirty="0">
              <a:solidFill>
                <a:schemeClr val="bg1"/>
              </a:solidFill>
            </a:endParaRPr>
          </a:p>
        </p:txBody>
      </p:sp>
      <p:pic>
        <p:nvPicPr>
          <p:cNvPr id="6" name="Picture 5" descr="The image is a ClaimsPortal download page with a QR code prompting users to scan for app configuration.&#10;&#10;AI-generated content may be incorrect.">
            <a:extLst>
              <a:ext uri="{FF2B5EF4-FFF2-40B4-BE49-F238E27FC236}">
                <a16:creationId xmlns:a16="http://schemas.microsoft.com/office/drawing/2014/main" id="{AC1B9051-8F93-3B0A-AF65-E428F65AAEC6}"/>
              </a:ext>
            </a:extLst>
          </p:cNvPr>
          <p:cNvPicPr>
            <a:picLocks noChangeAspect="1"/>
          </p:cNvPicPr>
          <p:nvPr/>
        </p:nvPicPr>
        <p:blipFill>
          <a:blip r:embed="rId2"/>
          <a:stretch>
            <a:fillRect/>
          </a:stretch>
        </p:blipFill>
        <p:spPr>
          <a:xfrm>
            <a:off x="5865786" y="1273334"/>
            <a:ext cx="3363938" cy="5069416"/>
          </a:xfrm>
          <a:prstGeom prst="rect">
            <a:avLst/>
          </a:prstGeom>
        </p:spPr>
      </p:pic>
    </p:spTree>
    <p:extLst>
      <p:ext uri="{BB962C8B-B14F-4D97-AF65-F5344CB8AC3E}">
        <p14:creationId xmlns:p14="http://schemas.microsoft.com/office/powerpoint/2010/main" val="2190136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3BC2938-B9B1-1B11-98A8-170AAE730A35}"/>
              </a:ext>
            </a:extLst>
          </p:cNvPr>
          <p:cNvSpPr txBox="1">
            <a:spLocks/>
          </p:cNvSpPr>
          <p:nvPr/>
        </p:nvSpPr>
        <p:spPr>
          <a:xfrm>
            <a:off x="292290" y="515250"/>
            <a:ext cx="10515600" cy="75247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2">
                    <a:lumMod val="75000"/>
                  </a:schemeClr>
                </a:solidFill>
                <a:latin typeface="+mn-lt"/>
                <a:ea typeface="+mn-ea"/>
                <a:cs typeface="+mn-cs"/>
              </a:rPr>
              <a:t>Authenticator App:</a:t>
            </a:r>
          </a:p>
        </p:txBody>
      </p:sp>
      <p:sp>
        <p:nvSpPr>
          <p:cNvPr id="5" name="TextBox 4">
            <a:extLst>
              <a:ext uri="{FF2B5EF4-FFF2-40B4-BE49-F238E27FC236}">
                <a16:creationId xmlns:a16="http://schemas.microsoft.com/office/drawing/2014/main" id="{6A4AF973-DD2D-DA45-94A8-12B3FF10D0D3}"/>
              </a:ext>
            </a:extLst>
          </p:cNvPr>
          <p:cNvSpPr txBox="1"/>
          <p:nvPr/>
        </p:nvSpPr>
        <p:spPr>
          <a:xfrm>
            <a:off x="424968" y="1585301"/>
            <a:ext cx="4053950" cy="2308324"/>
          </a:xfrm>
          <a:prstGeom prst="rect">
            <a:avLst/>
          </a:prstGeom>
          <a:noFill/>
        </p:spPr>
        <p:txBody>
          <a:bodyPr wrap="square">
            <a:spAutoFit/>
          </a:bodyPr>
          <a:lstStyle/>
          <a:p>
            <a:r>
              <a:rPr lang="en-GB" sz="2400" dirty="0">
                <a:solidFill>
                  <a:schemeClr val="bg1"/>
                </a:solidFill>
              </a:rPr>
              <a:t>Once you have scanned the QR Code, a 6-digit code will be generated and shown on your app, you will then enter this on the next page, which will allow log in. </a:t>
            </a:r>
          </a:p>
        </p:txBody>
      </p:sp>
      <p:pic>
        <p:nvPicPr>
          <p:cNvPr id="6" name="Picture 5" descr="The image displays a ClaimsPortal login page with an option to enter a verification code from an authenticator app.&#10;&#10;AI-generated content may be incorrect.">
            <a:extLst>
              <a:ext uri="{FF2B5EF4-FFF2-40B4-BE49-F238E27FC236}">
                <a16:creationId xmlns:a16="http://schemas.microsoft.com/office/drawing/2014/main" id="{58B78CB2-9C49-ECD3-2303-C5A9B5A81D01}"/>
              </a:ext>
            </a:extLst>
          </p:cNvPr>
          <p:cNvPicPr>
            <a:picLocks noChangeAspect="1"/>
          </p:cNvPicPr>
          <p:nvPr/>
        </p:nvPicPr>
        <p:blipFill>
          <a:blip r:embed="rId2"/>
          <a:stretch>
            <a:fillRect/>
          </a:stretch>
        </p:blipFill>
        <p:spPr>
          <a:xfrm>
            <a:off x="5657004" y="1326967"/>
            <a:ext cx="5035550" cy="4559300"/>
          </a:xfrm>
          <a:prstGeom prst="rect">
            <a:avLst/>
          </a:prstGeom>
        </p:spPr>
      </p:pic>
    </p:spTree>
    <p:extLst>
      <p:ext uri="{BB962C8B-B14F-4D97-AF65-F5344CB8AC3E}">
        <p14:creationId xmlns:p14="http://schemas.microsoft.com/office/powerpoint/2010/main" val="79953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341351-A78A-E1F7-1375-6843FF27C309}"/>
              </a:ext>
            </a:extLst>
          </p:cNvPr>
          <p:cNvSpPr txBox="1">
            <a:spLocks/>
          </p:cNvSpPr>
          <p:nvPr/>
        </p:nvSpPr>
        <p:spPr>
          <a:xfrm>
            <a:off x="292290" y="515250"/>
            <a:ext cx="10515600" cy="75247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accent2">
                    <a:lumMod val="75000"/>
                  </a:schemeClr>
                </a:solidFill>
                <a:latin typeface="+mn-lt"/>
                <a:ea typeface="+mn-ea"/>
                <a:cs typeface="+mn-cs"/>
              </a:rPr>
              <a:t>Authenticator App:</a:t>
            </a:r>
          </a:p>
        </p:txBody>
      </p:sp>
      <p:sp>
        <p:nvSpPr>
          <p:cNvPr id="5" name="TextBox 4">
            <a:extLst>
              <a:ext uri="{FF2B5EF4-FFF2-40B4-BE49-F238E27FC236}">
                <a16:creationId xmlns:a16="http://schemas.microsoft.com/office/drawing/2014/main" id="{8E7DE74D-5728-AAB4-C7B5-2C9B766A5643}"/>
              </a:ext>
            </a:extLst>
          </p:cNvPr>
          <p:cNvSpPr txBox="1"/>
          <p:nvPr/>
        </p:nvSpPr>
        <p:spPr>
          <a:xfrm>
            <a:off x="424968" y="1753390"/>
            <a:ext cx="4227714" cy="4154984"/>
          </a:xfrm>
          <a:prstGeom prst="rect">
            <a:avLst/>
          </a:prstGeom>
          <a:noFill/>
        </p:spPr>
        <p:txBody>
          <a:bodyPr wrap="square">
            <a:spAutoFit/>
          </a:bodyPr>
          <a:lstStyle/>
          <a:p>
            <a:r>
              <a:rPr lang="en-GB" sz="2400" dirty="0">
                <a:solidFill>
                  <a:schemeClr val="bg1"/>
                </a:solidFill>
              </a:rPr>
              <a:t>After this initial process, when you go to log in to the web portal going forward, the option to use the authenticator will automatically appear, and will allow you to type the code which will appear on the app. </a:t>
            </a:r>
          </a:p>
          <a:p>
            <a:endParaRPr lang="en-GB" sz="2400" dirty="0">
              <a:solidFill>
                <a:schemeClr val="bg1"/>
              </a:solidFill>
            </a:endParaRPr>
          </a:p>
          <a:p>
            <a:r>
              <a:rPr lang="en-GB" sz="2400" dirty="0">
                <a:solidFill>
                  <a:schemeClr val="bg1"/>
                </a:solidFill>
              </a:rPr>
              <a:t>The authenticator app will be the quickest and preferred method available. </a:t>
            </a:r>
          </a:p>
        </p:txBody>
      </p:sp>
      <p:pic>
        <p:nvPicPr>
          <p:cNvPr id="6" name="Picture 5" descr="The image displays a ClaimsPortal interface with options for selecting a preferred MFA method, including Authenticator App and Email.&#10;&#10;AI-generated content may be incorrect.">
            <a:extLst>
              <a:ext uri="{FF2B5EF4-FFF2-40B4-BE49-F238E27FC236}">
                <a16:creationId xmlns:a16="http://schemas.microsoft.com/office/drawing/2014/main" id="{F4A3762A-3C5E-E327-2DA8-F180B09F1B30}"/>
              </a:ext>
            </a:extLst>
          </p:cNvPr>
          <p:cNvPicPr>
            <a:picLocks noChangeAspect="1"/>
          </p:cNvPicPr>
          <p:nvPr/>
        </p:nvPicPr>
        <p:blipFill>
          <a:blip r:embed="rId2"/>
          <a:stretch>
            <a:fillRect/>
          </a:stretch>
        </p:blipFill>
        <p:spPr>
          <a:xfrm>
            <a:off x="5490884" y="1585301"/>
            <a:ext cx="5016500" cy="4476750"/>
          </a:xfrm>
          <a:prstGeom prst="rect">
            <a:avLst/>
          </a:prstGeom>
        </p:spPr>
      </p:pic>
    </p:spTree>
    <p:extLst>
      <p:ext uri="{BB962C8B-B14F-4D97-AF65-F5344CB8AC3E}">
        <p14:creationId xmlns:p14="http://schemas.microsoft.com/office/powerpoint/2010/main" val="3496611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666741-1812-5153-07B1-8D268E44B74E}"/>
              </a:ext>
            </a:extLst>
          </p:cNvPr>
          <p:cNvSpPr txBox="1"/>
          <p:nvPr>
            <p:extLst>
              <p:ext uri="{1162E1C5-73C7-4A58-AE30-91384D911F3F}">
                <p184:classification xmlns:p184="http://schemas.microsoft.com/office/powerpoint/2018/4/main" val="ftr"/>
              </p:ext>
            </p:extLst>
          </p:nvPr>
        </p:nvSpPr>
        <p:spPr>
          <a:xfrm>
            <a:off x="11495088" y="6545580"/>
            <a:ext cx="528637"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Confidential</a:t>
            </a:r>
          </a:p>
        </p:txBody>
      </p:sp>
      <p:pic>
        <p:nvPicPr>
          <p:cNvPr id="6" name="Picture 5" descr="A screenshot of a computer&#10;&#10;Description automatically generated">
            <a:extLst>
              <a:ext uri="{FF2B5EF4-FFF2-40B4-BE49-F238E27FC236}">
                <a16:creationId xmlns:a16="http://schemas.microsoft.com/office/drawing/2014/main" id="{8167C7E1-360A-D446-53FA-93A280F6D586}"/>
              </a:ext>
            </a:extLst>
          </p:cNvPr>
          <p:cNvPicPr>
            <a:picLocks noChangeAspect="1"/>
          </p:cNvPicPr>
          <p:nvPr/>
        </p:nvPicPr>
        <p:blipFill rotWithShape="1">
          <a:blip r:embed="rId2">
            <a:clrChange>
              <a:clrFrom>
                <a:srgbClr val="2F3F52"/>
              </a:clrFrom>
              <a:clrTo>
                <a:srgbClr val="2F3F52">
                  <a:alpha val="0"/>
                </a:srgbClr>
              </a:clrTo>
            </a:clrChange>
            <a:extLst>
              <a:ext uri="{28A0092B-C50C-407E-A947-70E740481C1C}">
                <a14:useLocalDpi xmlns:a14="http://schemas.microsoft.com/office/drawing/2010/main" val="0"/>
              </a:ext>
            </a:extLst>
          </a:blip>
          <a:srcRect l="1250" t="6681" r="83906" b="88568"/>
          <a:stretch/>
        </p:blipFill>
        <p:spPr>
          <a:xfrm>
            <a:off x="10074322" y="136525"/>
            <a:ext cx="2147248" cy="384244"/>
          </a:xfrm>
          <a:prstGeom prst="rect">
            <a:avLst/>
          </a:prstGeom>
        </p:spPr>
      </p:pic>
      <p:sp>
        <p:nvSpPr>
          <p:cNvPr id="7" name="TextBox 6">
            <a:extLst>
              <a:ext uri="{FF2B5EF4-FFF2-40B4-BE49-F238E27FC236}">
                <a16:creationId xmlns:a16="http://schemas.microsoft.com/office/drawing/2014/main" id="{01C5EDA3-1209-C433-45AA-F777BBB1C24A}"/>
              </a:ext>
            </a:extLst>
          </p:cNvPr>
          <p:cNvSpPr txBox="1"/>
          <p:nvPr/>
        </p:nvSpPr>
        <p:spPr>
          <a:xfrm>
            <a:off x="255232" y="190500"/>
            <a:ext cx="6137834" cy="707886"/>
          </a:xfrm>
          <a:prstGeom prst="rect">
            <a:avLst/>
          </a:prstGeom>
          <a:noFill/>
        </p:spPr>
        <p:txBody>
          <a:bodyPr wrap="square">
            <a:spAutoFit/>
          </a:bodyPr>
          <a:lstStyle/>
          <a:p>
            <a:r>
              <a:rPr lang="en-GB" sz="4000" b="1" dirty="0">
                <a:solidFill>
                  <a:schemeClr val="accent2">
                    <a:lumMod val="75000"/>
                  </a:schemeClr>
                </a:solidFill>
                <a:latin typeface="+mj-lt"/>
                <a:ea typeface="+mj-ea"/>
                <a:cs typeface="+mj-cs"/>
              </a:rPr>
              <a:t>Table of Contents</a:t>
            </a:r>
          </a:p>
        </p:txBody>
      </p:sp>
      <p:sp>
        <p:nvSpPr>
          <p:cNvPr id="3" name="TextBox 2">
            <a:extLst>
              <a:ext uri="{FF2B5EF4-FFF2-40B4-BE49-F238E27FC236}">
                <a16:creationId xmlns:a16="http://schemas.microsoft.com/office/drawing/2014/main" id="{6BE94EA8-3A84-6B30-2385-07BC88B10A7A}"/>
              </a:ext>
            </a:extLst>
          </p:cNvPr>
          <p:cNvSpPr txBox="1"/>
          <p:nvPr/>
        </p:nvSpPr>
        <p:spPr>
          <a:xfrm>
            <a:off x="381785" y="1035189"/>
            <a:ext cx="10876253" cy="5262979"/>
          </a:xfrm>
          <a:prstGeom prst="rect">
            <a:avLst/>
          </a:prstGeom>
          <a:noFill/>
        </p:spPr>
        <p:txBody>
          <a:bodyPr wrap="square">
            <a:spAutoFit/>
          </a:bodyPr>
          <a:lstStyle/>
          <a:p>
            <a:pPr marL="342900" indent="-342900">
              <a:buAutoNum type="arabicPeriod"/>
            </a:pPr>
            <a:r>
              <a:rPr lang="en-GB" sz="2400" b="1" dirty="0">
                <a:solidFill>
                  <a:schemeClr val="bg1"/>
                </a:solidFill>
                <a:latin typeface="+mj-lt"/>
                <a:ea typeface="+mj-ea"/>
                <a:cs typeface="+mj-cs"/>
              </a:rPr>
              <a:t>Administrators: </a:t>
            </a:r>
          </a:p>
          <a:p>
            <a:r>
              <a:rPr lang="en-GB" sz="2400" b="1" dirty="0">
                <a:solidFill>
                  <a:schemeClr val="bg1"/>
                </a:solidFill>
                <a:latin typeface="+mj-lt"/>
                <a:ea typeface="+mj-ea"/>
                <a:cs typeface="+mj-cs"/>
              </a:rPr>
              <a:t>How to add MFA details to a User profile       					page 3 </a:t>
            </a:r>
          </a:p>
          <a:p>
            <a:endParaRPr lang="en-GB" sz="2400" b="1" dirty="0">
              <a:solidFill>
                <a:schemeClr val="bg1"/>
              </a:solidFill>
              <a:latin typeface="+mj-lt"/>
              <a:ea typeface="+mj-ea"/>
              <a:cs typeface="+mj-cs"/>
            </a:endParaRPr>
          </a:p>
          <a:p>
            <a:r>
              <a:rPr lang="en-GB" sz="2400" b="1" dirty="0">
                <a:solidFill>
                  <a:schemeClr val="bg1"/>
                </a:solidFill>
                <a:latin typeface="+mj-lt"/>
                <a:ea typeface="+mj-ea"/>
                <a:cs typeface="+mj-cs"/>
              </a:rPr>
              <a:t>2.  User: How to use email as MFA 						page 4 </a:t>
            </a:r>
          </a:p>
          <a:p>
            <a:r>
              <a:rPr lang="en-GB" sz="2400" b="1" dirty="0">
                <a:solidFill>
                  <a:schemeClr val="bg1"/>
                </a:solidFill>
                <a:latin typeface="+mj-lt"/>
                <a:ea typeface="+mj-ea"/>
                <a:cs typeface="+mj-cs"/>
              </a:rPr>
              <a:t>- Verify email </a:t>
            </a:r>
          </a:p>
          <a:p>
            <a:r>
              <a:rPr lang="en-GB" sz="2400" b="1" dirty="0">
                <a:solidFill>
                  <a:schemeClr val="bg1"/>
                </a:solidFill>
                <a:latin typeface="+mj-lt"/>
                <a:ea typeface="+mj-ea"/>
                <a:cs typeface="+mj-cs"/>
              </a:rPr>
              <a:t>-  Request token </a:t>
            </a:r>
          </a:p>
          <a:p>
            <a:pPr marL="457200" indent="-457200">
              <a:buFontTx/>
              <a:buChar char="-"/>
            </a:pPr>
            <a:endParaRPr lang="en-GB" sz="2400" b="1" dirty="0">
              <a:solidFill>
                <a:schemeClr val="bg1"/>
              </a:solidFill>
              <a:latin typeface="+mj-lt"/>
              <a:ea typeface="+mj-ea"/>
              <a:cs typeface="+mj-cs"/>
            </a:endParaRPr>
          </a:p>
          <a:p>
            <a:r>
              <a:rPr lang="en-GB" sz="2400" b="1" dirty="0">
                <a:solidFill>
                  <a:schemeClr val="bg1"/>
                </a:solidFill>
                <a:latin typeface="+mj-lt"/>
                <a:ea typeface="+mj-ea"/>
                <a:cs typeface="+mj-cs"/>
              </a:rPr>
              <a:t>3. Administrators: 								page 8 </a:t>
            </a:r>
          </a:p>
          <a:p>
            <a:r>
              <a:rPr lang="en-GB" sz="2400" b="1" dirty="0">
                <a:solidFill>
                  <a:schemeClr val="bg1"/>
                </a:solidFill>
                <a:latin typeface="+mj-lt"/>
                <a:ea typeface="+mj-ea"/>
                <a:cs typeface="+mj-cs"/>
              </a:rPr>
              <a:t>How to add Mobile MFA to a User profile </a:t>
            </a:r>
          </a:p>
          <a:p>
            <a:endParaRPr lang="en-GB" sz="2400" b="1" dirty="0">
              <a:solidFill>
                <a:schemeClr val="bg1"/>
              </a:solidFill>
              <a:latin typeface="+mj-lt"/>
              <a:ea typeface="+mj-ea"/>
              <a:cs typeface="+mj-cs"/>
            </a:endParaRPr>
          </a:p>
          <a:p>
            <a:r>
              <a:rPr lang="en-GB" sz="2400" b="1" dirty="0">
                <a:solidFill>
                  <a:schemeClr val="bg1"/>
                </a:solidFill>
                <a:latin typeface="+mj-lt"/>
                <a:ea typeface="+mj-ea"/>
                <a:cs typeface="+mj-cs"/>
              </a:rPr>
              <a:t>4 User: 									page 9 </a:t>
            </a:r>
          </a:p>
          <a:p>
            <a:r>
              <a:rPr lang="en-GB" sz="2400" b="1" dirty="0">
                <a:solidFill>
                  <a:schemeClr val="bg1"/>
                </a:solidFill>
                <a:latin typeface="+mj-lt"/>
                <a:ea typeface="+mj-ea"/>
                <a:cs typeface="+mj-cs"/>
              </a:rPr>
              <a:t>- Verify Mobile number </a:t>
            </a:r>
          </a:p>
          <a:p>
            <a:r>
              <a:rPr lang="en-GB" sz="2400" b="1" dirty="0">
                <a:solidFill>
                  <a:schemeClr val="bg1"/>
                </a:solidFill>
                <a:latin typeface="+mj-lt"/>
                <a:ea typeface="+mj-ea"/>
                <a:cs typeface="+mj-cs"/>
              </a:rPr>
              <a:t>- Request token </a:t>
            </a:r>
          </a:p>
          <a:p>
            <a:endParaRPr lang="en-GB" sz="2400" b="1" dirty="0">
              <a:solidFill>
                <a:schemeClr val="bg1"/>
              </a:solidFill>
              <a:latin typeface="+mj-lt"/>
              <a:ea typeface="+mj-ea"/>
              <a:cs typeface="+mj-cs"/>
            </a:endParaRPr>
          </a:p>
        </p:txBody>
      </p:sp>
    </p:spTree>
    <p:extLst>
      <p:ext uri="{BB962C8B-B14F-4D97-AF65-F5344CB8AC3E}">
        <p14:creationId xmlns:p14="http://schemas.microsoft.com/office/powerpoint/2010/main" val="98230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385713" y="638502"/>
            <a:ext cx="10515600" cy="752475"/>
          </a:xfrm>
        </p:spPr>
        <p:txBody>
          <a:bodyPr lIns="91440" tIns="45720" rIns="91440" bIns="45720" anchor="t"/>
          <a:lstStyle/>
          <a:p>
            <a:r>
              <a:rPr lang="en-GB" sz="4000" b="1" dirty="0">
                <a:solidFill>
                  <a:schemeClr val="accent2">
                    <a:lumMod val="75000"/>
                  </a:schemeClr>
                </a:solidFill>
              </a:rPr>
              <a:t>Administrators: How to add MFA details for Users </a:t>
            </a:r>
          </a:p>
        </p:txBody>
      </p:sp>
      <p:sp>
        <p:nvSpPr>
          <p:cNvPr id="5" name="TextBox 4">
            <a:extLst>
              <a:ext uri="{FF2B5EF4-FFF2-40B4-BE49-F238E27FC236}">
                <a16:creationId xmlns:a16="http://schemas.microsoft.com/office/drawing/2014/main" id="{A8179217-1380-8E42-06C1-93B99A4E2F32}"/>
              </a:ext>
            </a:extLst>
          </p:cNvPr>
          <p:cNvSpPr txBox="1"/>
          <p:nvPr/>
        </p:nvSpPr>
        <p:spPr>
          <a:xfrm>
            <a:off x="385713" y="1811709"/>
            <a:ext cx="3096339" cy="3785652"/>
          </a:xfrm>
          <a:prstGeom prst="rect">
            <a:avLst/>
          </a:prstGeom>
          <a:noFill/>
        </p:spPr>
        <p:txBody>
          <a:bodyPr wrap="square">
            <a:spAutoFit/>
          </a:bodyPr>
          <a:lstStyle/>
          <a:p>
            <a:r>
              <a:rPr lang="en-GB" sz="2400" dirty="0">
                <a:solidFill>
                  <a:schemeClr val="bg1">
                    <a:lumMod val="95000"/>
                  </a:schemeClr>
                </a:solidFill>
              </a:rPr>
              <a:t>Before a User can access the Portal, the Administrator needs to ensure that the Multi Factor Authentication Contacts are up to date. Once logged on to the Admin console, update Multi Factor contacts for User</a:t>
            </a:r>
          </a:p>
        </p:txBody>
      </p:sp>
      <p:pic>
        <p:nvPicPr>
          <p:cNvPr id="4" name="Picture 3">
            <a:extLst>
              <a:ext uri="{FF2B5EF4-FFF2-40B4-BE49-F238E27FC236}">
                <a16:creationId xmlns:a16="http://schemas.microsoft.com/office/drawing/2014/main" id="{BBA8BCC0-53A5-AB67-0842-29837DCEE371}"/>
              </a:ext>
            </a:extLst>
          </p:cNvPr>
          <p:cNvPicPr>
            <a:picLocks noChangeAspect="1"/>
          </p:cNvPicPr>
          <p:nvPr/>
        </p:nvPicPr>
        <p:blipFill>
          <a:blip r:embed="rId2"/>
          <a:stretch>
            <a:fillRect/>
          </a:stretch>
        </p:blipFill>
        <p:spPr>
          <a:xfrm>
            <a:off x="5797244" y="1615257"/>
            <a:ext cx="3335806" cy="4676256"/>
          </a:xfrm>
          <a:prstGeom prst="rect">
            <a:avLst/>
          </a:prstGeom>
        </p:spPr>
      </p:pic>
    </p:spTree>
    <p:extLst>
      <p:ext uri="{BB962C8B-B14F-4D97-AF65-F5344CB8AC3E}">
        <p14:creationId xmlns:p14="http://schemas.microsoft.com/office/powerpoint/2010/main" val="391587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a:t>
            </a:r>
          </a:p>
        </p:txBody>
      </p:sp>
      <p:sp>
        <p:nvSpPr>
          <p:cNvPr id="6" name="TextBox 5">
            <a:extLst>
              <a:ext uri="{FF2B5EF4-FFF2-40B4-BE49-F238E27FC236}">
                <a16:creationId xmlns:a16="http://schemas.microsoft.com/office/drawing/2014/main" id="{1AA9EDC7-1E21-374B-C74B-4B0BAC9945F8}"/>
              </a:ext>
            </a:extLst>
          </p:cNvPr>
          <p:cNvSpPr txBox="1"/>
          <p:nvPr/>
        </p:nvSpPr>
        <p:spPr>
          <a:xfrm>
            <a:off x="292290" y="1575038"/>
            <a:ext cx="4914498" cy="3416320"/>
          </a:xfrm>
          <a:prstGeom prst="rect">
            <a:avLst/>
          </a:prstGeom>
          <a:noFill/>
        </p:spPr>
        <p:txBody>
          <a:bodyPr wrap="square">
            <a:spAutoFit/>
          </a:bodyPr>
          <a:lstStyle/>
          <a:p>
            <a:r>
              <a:rPr lang="en-GB" sz="2400" dirty="0">
                <a:solidFill>
                  <a:schemeClr val="bg1"/>
                </a:solidFill>
              </a:rPr>
              <a:t>Once the Administrator has confirmed the User’s email address, the User will have to verify their email address.</a:t>
            </a:r>
          </a:p>
          <a:p>
            <a:endParaRPr lang="en-GB" sz="2400" dirty="0">
              <a:solidFill>
                <a:schemeClr val="bg1"/>
              </a:solidFill>
            </a:endParaRPr>
          </a:p>
          <a:p>
            <a:r>
              <a:rPr lang="en-GB" sz="2400" dirty="0">
                <a:solidFill>
                  <a:schemeClr val="bg1"/>
                </a:solidFill>
              </a:rPr>
              <a:t>An email is sent from noreply@rapidclaimsettlement.org.uk to prompt the User to validate their email address:</a:t>
            </a:r>
          </a:p>
        </p:txBody>
      </p:sp>
      <p:pic>
        <p:nvPicPr>
          <p:cNvPr id="5" name="Picture 4">
            <a:extLst>
              <a:ext uri="{FF2B5EF4-FFF2-40B4-BE49-F238E27FC236}">
                <a16:creationId xmlns:a16="http://schemas.microsoft.com/office/drawing/2014/main" id="{7D65BE3D-BB04-C9A9-DCA0-11295395BE3D}"/>
              </a:ext>
            </a:extLst>
          </p:cNvPr>
          <p:cNvPicPr>
            <a:picLocks noChangeAspect="1"/>
          </p:cNvPicPr>
          <p:nvPr/>
        </p:nvPicPr>
        <p:blipFill>
          <a:blip r:embed="rId2"/>
          <a:stretch>
            <a:fillRect/>
          </a:stretch>
        </p:blipFill>
        <p:spPr>
          <a:xfrm>
            <a:off x="5919444" y="1886339"/>
            <a:ext cx="5774830" cy="3085322"/>
          </a:xfrm>
          <a:prstGeom prst="rect">
            <a:avLst/>
          </a:prstGeom>
        </p:spPr>
      </p:pic>
    </p:spTree>
    <p:extLst>
      <p:ext uri="{BB962C8B-B14F-4D97-AF65-F5344CB8AC3E}">
        <p14:creationId xmlns:p14="http://schemas.microsoft.com/office/powerpoint/2010/main" val="284773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a:t>
            </a:r>
          </a:p>
        </p:txBody>
      </p:sp>
      <p:sp>
        <p:nvSpPr>
          <p:cNvPr id="4" name="TextBox 3">
            <a:extLst>
              <a:ext uri="{FF2B5EF4-FFF2-40B4-BE49-F238E27FC236}">
                <a16:creationId xmlns:a16="http://schemas.microsoft.com/office/drawing/2014/main" id="{80386C1F-977D-1973-CA5E-F7861440A89E}"/>
              </a:ext>
            </a:extLst>
          </p:cNvPr>
          <p:cNvSpPr txBox="1"/>
          <p:nvPr/>
        </p:nvSpPr>
        <p:spPr>
          <a:xfrm>
            <a:off x="459345" y="1809794"/>
            <a:ext cx="2656185" cy="2677656"/>
          </a:xfrm>
          <a:prstGeom prst="rect">
            <a:avLst/>
          </a:prstGeom>
          <a:noFill/>
        </p:spPr>
        <p:txBody>
          <a:bodyPr wrap="square">
            <a:spAutoFit/>
          </a:bodyPr>
          <a:lstStyle/>
          <a:p>
            <a:r>
              <a:rPr lang="en-GB" sz="2400" dirty="0">
                <a:solidFill>
                  <a:schemeClr val="bg1"/>
                </a:solidFill>
              </a:rPr>
              <a:t>When the User logs on to the Portal, they will be prompted to click ‘Send Verification Code’ to receive a token</a:t>
            </a:r>
          </a:p>
        </p:txBody>
      </p:sp>
      <p:pic>
        <p:nvPicPr>
          <p:cNvPr id="5" name="Picture 4">
            <a:extLst>
              <a:ext uri="{FF2B5EF4-FFF2-40B4-BE49-F238E27FC236}">
                <a16:creationId xmlns:a16="http://schemas.microsoft.com/office/drawing/2014/main" id="{A8E7B2BC-EE0C-E9C5-487B-5B0FD11F27BA}"/>
              </a:ext>
            </a:extLst>
          </p:cNvPr>
          <p:cNvPicPr>
            <a:picLocks noChangeAspect="1"/>
          </p:cNvPicPr>
          <p:nvPr/>
        </p:nvPicPr>
        <p:blipFill>
          <a:blip r:embed="rId2"/>
          <a:stretch>
            <a:fillRect/>
          </a:stretch>
        </p:blipFill>
        <p:spPr>
          <a:xfrm>
            <a:off x="4996435" y="878795"/>
            <a:ext cx="5133145" cy="5519922"/>
          </a:xfrm>
          <a:prstGeom prst="rect">
            <a:avLst/>
          </a:prstGeom>
        </p:spPr>
      </p:pic>
    </p:spTree>
    <p:extLst>
      <p:ext uri="{BB962C8B-B14F-4D97-AF65-F5344CB8AC3E}">
        <p14:creationId xmlns:p14="http://schemas.microsoft.com/office/powerpoint/2010/main" val="181180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a:t>
            </a:r>
          </a:p>
        </p:txBody>
      </p:sp>
      <p:sp>
        <p:nvSpPr>
          <p:cNvPr id="4" name="TextBox 3">
            <a:extLst>
              <a:ext uri="{FF2B5EF4-FFF2-40B4-BE49-F238E27FC236}">
                <a16:creationId xmlns:a16="http://schemas.microsoft.com/office/drawing/2014/main" id="{80386C1F-977D-1973-CA5E-F7861440A89E}"/>
              </a:ext>
            </a:extLst>
          </p:cNvPr>
          <p:cNvSpPr txBox="1"/>
          <p:nvPr/>
        </p:nvSpPr>
        <p:spPr>
          <a:xfrm>
            <a:off x="410066" y="1267725"/>
            <a:ext cx="4999678" cy="1569660"/>
          </a:xfrm>
          <a:prstGeom prst="rect">
            <a:avLst/>
          </a:prstGeom>
          <a:noFill/>
        </p:spPr>
        <p:txBody>
          <a:bodyPr wrap="square">
            <a:spAutoFit/>
          </a:bodyPr>
          <a:lstStyle/>
          <a:p>
            <a:r>
              <a:rPr lang="en-GB" sz="2400" dirty="0">
                <a:solidFill>
                  <a:schemeClr val="bg1"/>
                </a:solidFill>
              </a:rPr>
              <a:t>An email is sent from noreply@rapidclaimsettlement.org.uk with a token which expires after 5 minutes</a:t>
            </a:r>
          </a:p>
        </p:txBody>
      </p:sp>
      <p:pic>
        <p:nvPicPr>
          <p:cNvPr id="5" name="Picture 4">
            <a:extLst>
              <a:ext uri="{FF2B5EF4-FFF2-40B4-BE49-F238E27FC236}">
                <a16:creationId xmlns:a16="http://schemas.microsoft.com/office/drawing/2014/main" id="{B798EF44-91FF-E745-BD0E-F71D98473852}"/>
              </a:ext>
            </a:extLst>
          </p:cNvPr>
          <p:cNvPicPr>
            <a:picLocks noChangeAspect="1"/>
          </p:cNvPicPr>
          <p:nvPr/>
        </p:nvPicPr>
        <p:blipFill>
          <a:blip r:embed="rId2"/>
          <a:stretch>
            <a:fillRect/>
          </a:stretch>
        </p:blipFill>
        <p:spPr>
          <a:xfrm>
            <a:off x="2658584" y="2904415"/>
            <a:ext cx="5783011" cy="3585202"/>
          </a:xfrm>
          <a:prstGeom prst="rect">
            <a:avLst/>
          </a:prstGeom>
        </p:spPr>
      </p:pic>
    </p:spTree>
    <p:extLst>
      <p:ext uri="{BB962C8B-B14F-4D97-AF65-F5344CB8AC3E}">
        <p14:creationId xmlns:p14="http://schemas.microsoft.com/office/powerpoint/2010/main" val="3232920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a:t>
            </a:r>
          </a:p>
        </p:txBody>
      </p:sp>
      <p:sp>
        <p:nvSpPr>
          <p:cNvPr id="4" name="TextBox 3">
            <a:extLst>
              <a:ext uri="{FF2B5EF4-FFF2-40B4-BE49-F238E27FC236}">
                <a16:creationId xmlns:a16="http://schemas.microsoft.com/office/drawing/2014/main" id="{80386C1F-977D-1973-CA5E-F7861440A89E}"/>
              </a:ext>
            </a:extLst>
          </p:cNvPr>
          <p:cNvSpPr txBox="1"/>
          <p:nvPr/>
        </p:nvSpPr>
        <p:spPr>
          <a:xfrm>
            <a:off x="410066" y="1267725"/>
            <a:ext cx="11175476" cy="461665"/>
          </a:xfrm>
          <a:prstGeom prst="rect">
            <a:avLst/>
          </a:prstGeom>
          <a:noFill/>
        </p:spPr>
        <p:txBody>
          <a:bodyPr wrap="square">
            <a:spAutoFit/>
          </a:bodyPr>
          <a:lstStyle/>
          <a:p>
            <a:r>
              <a:rPr lang="en-GB" sz="2400" dirty="0">
                <a:solidFill>
                  <a:schemeClr val="bg1"/>
                </a:solidFill>
              </a:rPr>
              <a:t>User enters the token and clicks ‘Verify Code’ and can access the Portal.</a:t>
            </a:r>
          </a:p>
        </p:txBody>
      </p:sp>
      <p:pic>
        <p:nvPicPr>
          <p:cNvPr id="5" name="Picture 4">
            <a:extLst>
              <a:ext uri="{FF2B5EF4-FFF2-40B4-BE49-F238E27FC236}">
                <a16:creationId xmlns:a16="http://schemas.microsoft.com/office/drawing/2014/main" id="{320477F7-5924-12FB-1022-EAA2ED07F6D1}"/>
              </a:ext>
            </a:extLst>
          </p:cNvPr>
          <p:cNvPicPr>
            <a:picLocks noChangeAspect="1"/>
          </p:cNvPicPr>
          <p:nvPr/>
        </p:nvPicPr>
        <p:blipFill>
          <a:blip r:embed="rId2"/>
          <a:stretch>
            <a:fillRect/>
          </a:stretch>
        </p:blipFill>
        <p:spPr>
          <a:xfrm>
            <a:off x="3804760" y="1828800"/>
            <a:ext cx="3490659" cy="4908740"/>
          </a:xfrm>
          <a:prstGeom prst="rect">
            <a:avLst/>
          </a:prstGeom>
        </p:spPr>
      </p:pic>
    </p:spTree>
    <p:extLst>
      <p:ext uri="{BB962C8B-B14F-4D97-AF65-F5344CB8AC3E}">
        <p14:creationId xmlns:p14="http://schemas.microsoft.com/office/powerpoint/2010/main" val="366845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Administrator set up User Mobile: </a:t>
            </a:r>
          </a:p>
        </p:txBody>
      </p:sp>
      <p:sp>
        <p:nvSpPr>
          <p:cNvPr id="4" name="TextBox 3">
            <a:extLst>
              <a:ext uri="{FF2B5EF4-FFF2-40B4-BE49-F238E27FC236}">
                <a16:creationId xmlns:a16="http://schemas.microsoft.com/office/drawing/2014/main" id="{80386C1F-977D-1973-CA5E-F7861440A89E}"/>
              </a:ext>
            </a:extLst>
          </p:cNvPr>
          <p:cNvSpPr txBox="1"/>
          <p:nvPr/>
        </p:nvSpPr>
        <p:spPr>
          <a:xfrm>
            <a:off x="410066" y="1267725"/>
            <a:ext cx="11175476" cy="830997"/>
          </a:xfrm>
          <a:prstGeom prst="rect">
            <a:avLst/>
          </a:prstGeom>
          <a:noFill/>
        </p:spPr>
        <p:txBody>
          <a:bodyPr wrap="square">
            <a:spAutoFit/>
          </a:bodyPr>
          <a:lstStyle/>
          <a:p>
            <a:r>
              <a:rPr lang="en-GB" sz="2400" dirty="0">
                <a:solidFill>
                  <a:schemeClr val="bg1"/>
                </a:solidFill>
              </a:rPr>
              <a:t>If a User would prefer to receive the MFA token via SMS text message, they will need to enter the user's mobile number and click ‘Confirm’</a:t>
            </a:r>
          </a:p>
        </p:txBody>
      </p:sp>
      <p:pic>
        <p:nvPicPr>
          <p:cNvPr id="5" name="Picture 4">
            <a:extLst>
              <a:ext uri="{FF2B5EF4-FFF2-40B4-BE49-F238E27FC236}">
                <a16:creationId xmlns:a16="http://schemas.microsoft.com/office/drawing/2014/main" id="{8CBEC150-9139-5776-B6FF-EA9AD6EDFDB4}"/>
              </a:ext>
            </a:extLst>
          </p:cNvPr>
          <p:cNvPicPr>
            <a:picLocks noChangeAspect="1"/>
          </p:cNvPicPr>
          <p:nvPr/>
        </p:nvPicPr>
        <p:blipFill>
          <a:blip r:embed="rId2"/>
          <a:stretch>
            <a:fillRect/>
          </a:stretch>
        </p:blipFill>
        <p:spPr>
          <a:xfrm>
            <a:off x="1719181" y="2633691"/>
            <a:ext cx="8753638" cy="3256437"/>
          </a:xfrm>
          <a:prstGeom prst="rect">
            <a:avLst/>
          </a:prstGeom>
        </p:spPr>
      </p:pic>
    </p:spTree>
    <p:extLst>
      <p:ext uri="{BB962C8B-B14F-4D97-AF65-F5344CB8AC3E}">
        <p14:creationId xmlns:p14="http://schemas.microsoft.com/office/powerpoint/2010/main" val="78780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C993-62E6-1599-CFA4-B022FCFCE1CA}"/>
              </a:ext>
            </a:extLst>
          </p:cNvPr>
          <p:cNvSpPr>
            <a:spLocks noGrp="1"/>
          </p:cNvSpPr>
          <p:nvPr>
            <p:ph type="title"/>
          </p:nvPr>
        </p:nvSpPr>
        <p:spPr>
          <a:xfrm>
            <a:off x="292290" y="515250"/>
            <a:ext cx="10515600" cy="752475"/>
          </a:xfrm>
        </p:spPr>
        <p:txBody>
          <a:bodyPr lIns="91440" tIns="45720" rIns="91440" bIns="45720" anchor="t"/>
          <a:lstStyle/>
          <a:p>
            <a:r>
              <a:rPr lang="en-GB" sz="4000" dirty="0">
                <a:solidFill>
                  <a:schemeClr val="accent2">
                    <a:lumMod val="75000"/>
                  </a:schemeClr>
                </a:solidFill>
                <a:latin typeface="+mn-lt"/>
                <a:ea typeface="+mn-ea"/>
                <a:cs typeface="+mn-cs"/>
              </a:rPr>
              <a:t>User next steps: </a:t>
            </a:r>
          </a:p>
        </p:txBody>
      </p:sp>
      <p:sp>
        <p:nvSpPr>
          <p:cNvPr id="5" name="TextBox 4">
            <a:extLst>
              <a:ext uri="{FF2B5EF4-FFF2-40B4-BE49-F238E27FC236}">
                <a16:creationId xmlns:a16="http://schemas.microsoft.com/office/drawing/2014/main" id="{F1F7A57A-D51D-5F06-1087-9AAAFAA6AAF5}"/>
              </a:ext>
            </a:extLst>
          </p:cNvPr>
          <p:cNvSpPr txBox="1"/>
          <p:nvPr/>
        </p:nvSpPr>
        <p:spPr>
          <a:xfrm>
            <a:off x="419493" y="1267725"/>
            <a:ext cx="10939806" cy="830997"/>
          </a:xfrm>
          <a:prstGeom prst="rect">
            <a:avLst/>
          </a:prstGeom>
          <a:noFill/>
        </p:spPr>
        <p:txBody>
          <a:bodyPr wrap="square">
            <a:spAutoFit/>
          </a:bodyPr>
          <a:lstStyle/>
          <a:p>
            <a:r>
              <a:rPr lang="en-GB" sz="2400" dirty="0">
                <a:solidFill>
                  <a:schemeClr val="bg1"/>
                </a:solidFill>
              </a:rPr>
              <a:t>When the User logs on to the Portal they will see the below screen. Choose the relevant option and select ‘Continue’</a:t>
            </a:r>
          </a:p>
        </p:txBody>
      </p:sp>
      <p:pic>
        <p:nvPicPr>
          <p:cNvPr id="6" name="Picture 5">
            <a:extLst>
              <a:ext uri="{FF2B5EF4-FFF2-40B4-BE49-F238E27FC236}">
                <a16:creationId xmlns:a16="http://schemas.microsoft.com/office/drawing/2014/main" id="{C92C3141-AD64-F1AD-480B-4F9EAA89D24A}"/>
              </a:ext>
            </a:extLst>
          </p:cNvPr>
          <p:cNvPicPr>
            <a:picLocks noChangeAspect="1"/>
          </p:cNvPicPr>
          <p:nvPr/>
        </p:nvPicPr>
        <p:blipFill>
          <a:blip r:embed="rId2"/>
          <a:stretch>
            <a:fillRect/>
          </a:stretch>
        </p:blipFill>
        <p:spPr>
          <a:xfrm>
            <a:off x="3675708" y="2255181"/>
            <a:ext cx="4840583" cy="4242980"/>
          </a:xfrm>
          <a:prstGeom prst="rect">
            <a:avLst/>
          </a:prstGeom>
        </p:spPr>
      </p:pic>
    </p:spTree>
    <p:extLst>
      <p:ext uri="{BB962C8B-B14F-4D97-AF65-F5344CB8AC3E}">
        <p14:creationId xmlns:p14="http://schemas.microsoft.com/office/powerpoint/2010/main" val="3450663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e4f59b8-974b-4a13-ab22-9f77e29bfe87">
      <UserInfo>
        <DisplayName>Hayley Shilliday</DisplayName>
        <AccountId>41</AccountId>
        <AccountType/>
      </UserInfo>
      <UserInfo>
        <DisplayName>Alison Gibbs</DisplayName>
        <AccountId>9</AccountId>
        <AccountType/>
      </UserInfo>
      <UserInfo>
        <DisplayName>Abbey Vale</DisplayName>
        <AccountId>42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DA381946CB624CB5DE0E7799D37F99" ma:contentTypeVersion="6" ma:contentTypeDescription="Create a new document." ma:contentTypeScope="" ma:versionID="099025c41ef87ab0e018bcd58ec960e5">
  <xsd:schema xmlns:xsd="http://www.w3.org/2001/XMLSchema" xmlns:xs="http://www.w3.org/2001/XMLSchema" xmlns:p="http://schemas.microsoft.com/office/2006/metadata/properties" xmlns:ns2="f006d994-237e-42fa-83e7-1785f02c8815" xmlns:ns3="0e4f59b8-974b-4a13-ab22-9f77e29bfe87" targetNamespace="http://schemas.microsoft.com/office/2006/metadata/properties" ma:root="true" ma:fieldsID="4d282f2bd7dce45ff7542a98c7d98c6a" ns2:_="" ns3:_="">
    <xsd:import namespace="f006d994-237e-42fa-83e7-1785f02c8815"/>
    <xsd:import namespace="0e4f59b8-974b-4a13-ab22-9f77e29bfe8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6d994-237e-42fa-83e7-1785f02c88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4f59b8-974b-4a13-ab22-9f77e29bfe8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172B84-C573-49DE-8782-259D9D6653CA}">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purl.org/dc/dcmitype/"/>
    <ds:schemaRef ds:uri="http://schemas.microsoft.com/office/infopath/2007/PartnerControls"/>
    <ds:schemaRef ds:uri="f006d994-237e-42fa-83e7-1785f02c8815"/>
    <ds:schemaRef ds:uri="0e4f59b8-974b-4a13-ab22-9f77e29bfe87"/>
    <ds:schemaRef ds:uri="http://www.w3.org/XML/1998/namespace"/>
  </ds:schemaRefs>
</ds:datastoreItem>
</file>

<file path=customXml/itemProps2.xml><?xml version="1.0" encoding="utf-8"?>
<ds:datastoreItem xmlns:ds="http://schemas.openxmlformats.org/officeDocument/2006/customXml" ds:itemID="{3B1BC2B3-C06F-423A-960C-1E6902F11D46}">
  <ds:schemaRefs>
    <ds:schemaRef ds:uri="0e4f59b8-974b-4a13-ab22-9f77e29bfe87"/>
    <ds:schemaRef ds:uri="f006d994-237e-42fa-83e7-1785f02c88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A00DBF-C981-4B04-BA75-EFA6DB1B63FF}">
  <ds:schemaRefs>
    <ds:schemaRef ds:uri="http://schemas.microsoft.com/sharepoint/v3/contenttype/forms"/>
  </ds:schemaRefs>
</ds:datastoreItem>
</file>

<file path=docMetadata/LabelInfo.xml><?xml version="1.0" encoding="utf-8"?>
<clbl:labelList xmlns:clbl="http://schemas.microsoft.com/office/2020/mipLabelMetadata">
  <clbl:label id="{43cec9d4-7357-44e9-aad3-d1ad27e6a2fe}" enabled="1" method="Privileged" siteId="{936109e5-933e-4961-900c-98c6e8c1f929}" removed="0"/>
</clbl:labelList>
</file>

<file path=docProps/app.xml><?xml version="1.0" encoding="utf-8"?>
<Properties xmlns="http://schemas.openxmlformats.org/officeDocument/2006/extended-properties" xmlns:vt="http://schemas.openxmlformats.org/officeDocument/2006/docPropsVTypes">
  <Template/>
  <TotalTime>0</TotalTime>
  <Words>576</Words>
  <Application>Microsoft Office PowerPoint</Application>
  <PresentationFormat>Widescreen</PresentationFormat>
  <Paragraphs>60</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User Guide Multi Factor Authentication (MFA)</vt:lpstr>
      <vt:lpstr>PowerPoint Presentation</vt:lpstr>
      <vt:lpstr>Administrators: How to add MFA details for Users </vt:lpstr>
      <vt:lpstr>User next steps:</vt:lpstr>
      <vt:lpstr>User next steps:</vt:lpstr>
      <vt:lpstr>User next steps:</vt:lpstr>
      <vt:lpstr>User next steps:</vt:lpstr>
      <vt:lpstr>Administrator set up User Mobile: </vt:lpstr>
      <vt:lpstr>User next steps: </vt:lpstr>
      <vt:lpstr>User next steps: </vt:lpstr>
      <vt:lpstr>User next steps: </vt:lpstr>
      <vt:lpstr>User next steps:</vt:lpstr>
      <vt:lpstr>Authenticator App: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Comms Project Introduction</dc:title>
  <dc:creator>Kirstin Cooper</dc:creator>
  <cp:lastModifiedBy>Nathan Bridges</cp:lastModifiedBy>
  <cp:revision>9</cp:revision>
  <dcterms:created xsi:type="dcterms:W3CDTF">2023-06-29T14:17:47Z</dcterms:created>
  <dcterms:modified xsi:type="dcterms:W3CDTF">2026-06-04T18:21:32Z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Confidential</vt:lpwstr>
  </property>
  <property fmtid="{D5CDD505-2E9C-101B-9397-08002B2CF9AE}" pid="4" name="ContentTypeId">
    <vt:lpwstr>0x0101000ADA381946CB624CB5DE0E7799D37F99</vt:lpwstr>
  </property>
</Properties>
</file>